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da64229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da64229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daaff12e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daaff12e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daaff12e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daaff12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dab00cdf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dab00cdf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daaff12e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daaff12e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daaff12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daaff12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daaff12e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daaff12e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dab00cdf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dab00cdf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7daaff12e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daaff12e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dab00cdf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dab00cdf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dab00cdf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dab00cdf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dab00cd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dab00cd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da64229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da64229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da642296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da642296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da64229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da64229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dab00cd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dab00cd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6110" l="15579" r="54180" t="-4198"/>
          <a:stretch/>
        </p:blipFill>
        <p:spPr>
          <a:xfrm>
            <a:off x="205400" y="447375"/>
            <a:ext cx="2013525" cy="4580800"/>
          </a:xfrm>
          <a:prstGeom prst="rect">
            <a:avLst/>
          </a:prstGeom>
          <a:noFill/>
          <a:ln>
            <a:noFill/>
          </a:ln>
        </p:spPr>
      </p:pic>
      <p:sp>
        <p:nvSpPr>
          <p:cNvPr id="55" name="Google Shape;55;p13"/>
          <p:cNvSpPr txBox="1"/>
          <p:nvPr/>
        </p:nvSpPr>
        <p:spPr>
          <a:xfrm>
            <a:off x="2607925" y="58375"/>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t>ML Intermediate Project</a:t>
            </a:r>
            <a:endParaRPr b="1" sz="2400"/>
          </a:p>
          <a:p>
            <a:pPr indent="0" lvl="0" marL="0" rtl="0" algn="l">
              <a:spcBef>
                <a:spcPts val="0"/>
              </a:spcBef>
              <a:spcAft>
                <a:spcPts val="0"/>
              </a:spcAft>
              <a:buNone/>
            </a:pPr>
            <a:r>
              <a:t/>
            </a:r>
            <a:endParaRPr/>
          </a:p>
        </p:txBody>
      </p:sp>
      <p:pic>
        <p:nvPicPr>
          <p:cNvPr id="56" name="Google Shape;56;p13"/>
          <p:cNvPicPr preferRelativeResize="0"/>
          <p:nvPr/>
        </p:nvPicPr>
        <p:blipFill rotWithShape="1">
          <a:blip r:embed="rId3">
            <a:alphaModFix/>
          </a:blip>
          <a:srcRect b="0" l="60625" r="7349" t="6803"/>
          <a:stretch/>
        </p:blipFill>
        <p:spPr>
          <a:xfrm>
            <a:off x="6886950" y="634675"/>
            <a:ext cx="2132325" cy="4393500"/>
          </a:xfrm>
          <a:prstGeom prst="rect">
            <a:avLst/>
          </a:prstGeom>
          <a:noFill/>
          <a:ln>
            <a:noFill/>
          </a:ln>
        </p:spPr>
      </p:pic>
      <p:pic>
        <p:nvPicPr>
          <p:cNvPr id="57" name="Google Shape;57;p13"/>
          <p:cNvPicPr preferRelativeResize="0"/>
          <p:nvPr/>
        </p:nvPicPr>
        <p:blipFill>
          <a:blip r:embed="rId4">
            <a:alphaModFix/>
          </a:blip>
          <a:stretch>
            <a:fillRect/>
          </a:stretch>
        </p:blipFill>
        <p:spPr>
          <a:xfrm>
            <a:off x="1858725" y="2946325"/>
            <a:ext cx="5330824" cy="1114625"/>
          </a:xfrm>
          <a:prstGeom prst="rect">
            <a:avLst/>
          </a:prstGeom>
          <a:noFill/>
          <a:ln>
            <a:noFill/>
          </a:ln>
        </p:spPr>
      </p:pic>
      <p:sp>
        <p:nvSpPr>
          <p:cNvPr id="58" name="Google Shape;58;p13"/>
          <p:cNvSpPr txBox="1"/>
          <p:nvPr/>
        </p:nvSpPr>
        <p:spPr>
          <a:xfrm>
            <a:off x="2132475" y="634675"/>
            <a:ext cx="4754400" cy="1541700"/>
          </a:xfrm>
          <a:prstGeom prst="rect">
            <a:avLst/>
          </a:prstGeom>
          <a:gradFill>
            <a:gsLst>
              <a:gs pos="0">
                <a:srgbClr val="9EAFB8"/>
              </a:gs>
              <a:gs pos="100000">
                <a:srgbClr val="616D73"/>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chemeClr val="dk1"/>
                </a:solidFill>
              </a:rPr>
              <a:t>Gender Recognition by Voice and Speech Analysis</a:t>
            </a:r>
            <a:endParaRPr b="1"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nvSpPr>
        <p:spPr>
          <a:xfrm>
            <a:off x="835800" y="146725"/>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I digged deep into all the features using the point plot and observed that there is not much variation across gender in the skew column.</a:t>
            </a:r>
            <a:endParaRPr sz="1800"/>
          </a:p>
        </p:txBody>
      </p:sp>
      <p:pic>
        <p:nvPicPr>
          <p:cNvPr id="114" name="Google Shape;114;p22"/>
          <p:cNvPicPr preferRelativeResize="0"/>
          <p:nvPr/>
        </p:nvPicPr>
        <p:blipFill>
          <a:blip r:embed="rId3">
            <a:alphaModFix/>
          </a:blip>
          <a:stretch>
            <a:fillRect/>
          </a:stretch>
        </p:blipFill>
        <p:spPr>
          <a:xfrm>
            <a:off x="337950" y="943675"/>
            <a:ext cx="3853050" cy="3863750"/>
          </a:xfrm>
          <a:prstGeom prst="rect">
            <a:avLst/>
          </a:prstGeom>
          <a:noFill/>
          <a:ln>
            <a:noFill/>
          </a:ln>
        </p:spPr>
      </p:pic>
      <p:pic>
        <p:nvPicPr>
          <p:cNvPr id="115" name="Google Shape;115;p22"/>
          <p:cNvPicPr preferRelativeResize="0"/>
          <p:nvPr/>
        </p:nvPicPr>
        <p:blipFill>
          <a:blip r:embed="rId4">
            <a:alphaModFix/>
          </a:blip>
          <a:stretch>
            <a:fillRect/>
          </a:stretch>
        </p:blipFill>
        <p:spPr>
          <a:xfrm>
            <a:off x="4445900" y="1079428"/>
            <a:ext cx="4336875" cy="329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3">
            <a:alphaModFix/>
          </a:blip>
          <a:stretch>
            <a:fillRect/>
          </a:stretch>
        </p:blipFill>
        <p:spPr>
          <a:xfrm>
            <a:off x="2185150" y="731550"/>
            <a:ext cx="4907200" cy="368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2587688" y="396025"/>
            <a:ext cx="448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Gaussian Naive Bayes</a:t>
            </a:r>
            <a:endParaRPr b="1"/>
          </a:p>
        </p:txBody>
      </p:sp>
      <p:pic>
        <p:nvPicPr>
          <p:cNvPr id="126" name="Google Shape;126;p24"/>
          <p:cNvPicPr preferRelativeResize="0"/>
          <p:nvPr/>
        </p:nvPicPr>
        <p:blipFill>
          <a:blip r:embed="rId3">
            <a:alphaModFix/>
          </a:blip>
          <a:stretch>
            <a:fillRect/>
          </a:stretch>
        </p:blipFill>
        <p:spPr>
          <a:xfrm>
            <a:off x="2527191" y="1292625"/>
            <a:ext cx="4231425" cy="2050650"/>
          </a:xfrm>
          <a:prstGeom prst="rect">
            <a:avLst/>
          </a:prstGeom>
          <a:noFill/>
          <a:ln>
            <a:noFill/>
          </a:ln>
        </p:spPr>
      </p:pic>
      <p:sp>
        <p:nvSpPr>
          <p:cNvPr id="127" name="Google Shape;127;p24"/>
          <p:cNvSpPr txBox="1"/>
          <p:nvPr/>
        </p:nvSpPr>
        <p:spPr>
          <a:xfrm>
            <a:off x="4625000" y="2939875"/>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250800" y="1369450"/>
            <a:ext cx="2276400" cy="994200"/>
          </a:xfrm>
          <a:prstGeom prst="ellipse">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RECALL</a:t>
            </a:r>
            <a:endParaRPr b="1" sz="1800"/>
          </a:p>
        </p:txBody>
      </p:sp>
      <p:sp>
        <p:nvSpPr>
          <p:cNvPr id="129" name="Google Shape;129;p24"/>
          <p:cNvSpPr/>
          <p:nvPr/>
        </p:nvSpPr>
        <p:spPr>
          <a:xfrm>
            <a:off x="6670500" y="1293250"/>
            <a:ext cx="2276400" cy="994200"/>
          </a:xfrm>
          <a:prstGeom prst="ellipse">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PRECISION</a:t>
            </a:r>
            <a:endParaRPr b="1" sz="1800"/>
          </a:p>
        </p:txBody>
      </p:sp>
      <p:sp>
        <p:nvSpPr>
          <p:cNvPr id="130" name="Google Shape;130;p24"/>
          <p:cNvSpPr/>
          <p:nvPr/>
        </p:nvSpPr>
        <p:spPr>
          <a:xfrm>
            <a:off x="798300" y="3190875"/>
            <a:ext cx="2276400" cy="994200"/>
          </a:xfrm>
          <a:prstGeom prst="ellipse">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F1 SCORE</a:t>
            </a:r>
            <a:endParaRPr b="1" sz="1800"/>
          </a:p>
        </p:txBody>
      </p:sp>
      <p:sp>
        <p:nvSpPr>
          <p:cNvPr id="131" name="Google Shape;131;p24"/>
          <p:cNvSpPr/>
          <p:nvPr/>
        </p:nvSpPr>
        <p:spPr>
          <a:xfrm>
            <a:off x="6010000" y="3114675"/>
            <a:ext cx="2276400" cy="994200"/>
          </a:xfrm>
          <a:prstGeom prst="ellipse">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ACCURACY SCORE</a:t>
            </a:r>
            <a:endParaRPr b="1" sz="1800"/>
          </a:p>
        </p:txBody>
      </p:sp>
      <p:sp>
        <p:nvSpPr>
          <p:cNvPr id="132" name="Google Shape;132;p24"/>
          <p:cNvSpPr/>
          <p:nvPr/>
        </p:nvSpPr>
        <p:spPr>
          <a:xfrm>
            <a:off x="3539600" y="4073100"/>
            <a:ext cx="2276400" cy="994200"/>
          </a:xfrm>
          <a:prstGeom prst="ellipse">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AUC-ROC</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704175" y="914328"/>
            <a:ext cx="3057452" cy="1505025"/>
          </a:xfrm>
          <a:prstGeom prst="rect">
            <a:avLst/>
          </a:prstGeom>
          <a:noFill/>
          <a:ln>
            <a:noFill/>
          </a:ln>
        </p:spPr>
      </p:pic>
      <p:sp>
        <p:nvSpPr>
          <p:cNvPr id="138" name="Google Shape;138;p25"/>
          <p:cNvSpPr txBox="1"/>
          <p:nvPr/>
        </p:nvSpPr>
        <p:spPr>
          <a:xfrm>
            <a:off x="400950" y="164450"/>
            <a:ext cx="36795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t>Logistic Regression</a:t>
            </a:r>
            <a:endParaRPr b="1" sz="2800"/>
          </a:p>
        </p:txBody>
      </p:sp>
      <p:grpSp>
        <p:nvGrpSpPr>
          <p:cNvPr id="139" name="Google Shape;139;p25"/>
          <p:cNvGrpSpPr/>
          <p:nvPr/>
        </p:nvGrpSpPr>
        <p:grpSpPr>
          <a:xfrm>
            <a:off x="4572000" y="164450"/>
            <a:ext cx="4029600" cy="2359290"/>
            <a:chOff x="4572000" y="164450"/>
            <a:chExt cx="4029600" cy="2359290"/>
          </a:xfrm>
        </p:grpSpPr>
        <p:pic>
          <p:nvPicPr>
            <p:cNvPr id="140" name="Google Shape;140;p25"/>
            <p:cNvPicPr preferRelativeResize="0"/>
            <p:nvPr/>
          </p:nvPicPr>
          <p:blipFill>
            <a:blip r:embed="rId4">
              <a:alphaModFix/>
            </a:blip>
            <a:stretch>
              <a:fillRect/>
            </a:stretch>
          </p:blipFill>
          <p:spPr>
            <a:xfrm>
              <a:off x="5034703" y="809940"/>
              <a:ext cx="3276050" cy="1713800"/>
            </a:xfrm>
            <a:prstGeom prst="rect">
              <a:avLst/>
            </a:prstGeom>
            <a:noFill/>
            <a:ln>
              <a:noFill/>
            </a:ln>
          </p:spPr>
        </p:pic>
        <p:sp>
          <p:nvSpPr>
            <p:cNvPr id="141" name="Google Shape;141;p25"/>
            <p:cNvSpPr txBox="1"/>
            <p:nvPr/>
          </p:nvSpPr>
          <p:spPr>
            <a:xfrm>
              <a:off x="4572000" y="164450"/>
              <a:ext cx="40296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t>K-nearest Neighbours</a:t>
              </a:r>
              <a:endParaRPr b="1" sz="2800"/>
            </a:p>
          </p:txBody>
        </p:sp>
      </p:grpSp>
      <p:grpSp>
        <p:nvGrpSpPr>
          <p:cNvPr id="142" name="Google Shape;142;p25"/>
          <p:cNvGrpSpPr/>
          <p:nvPr/>
        </p:nvGrpSpPr>
        <p:grpSpPr>
          <a:xfrm>
            <a:off x="435050" y="2505013"/>
            <a:ext cx="3736588" cy="2527638"/>
            <a:chOff x="435050" y="2352613"/>
            <a:chExt cx="3736588" cy="2527638"/>
          </a:xfrm>
        </p:grpSpPr>
        <p:pic>
          <p:nvPicPr>
            <p:cNvPr id="143" name="Google Shape;143;p25"/>
            <p:cNvPicPr preferRelativeResize="0"/>
            <p:nvPr/>
          </p:nvPicPr>
          <p:blipFill>
            <a:blip r:embed="rId5">
              <a:alphaModFix/>
            </a:blip>
            <a:stretch>
              <a:fillRect/>
            </a:stretch>
          </p:blipFill>
          <p:spPr>
            <a:xfrm>
              <a:off x="490575" y="3166450"/>
              <a:ext cx="3681063" cy="1713800"/>
            </a:xfrm>
            <a:prstGeom prst="rect">
              <a:avLst/>
            </a:prstGeom>
            <a:noFill/>
            <a:ln>
              <a:noFill/>
            </a:ln>
          </p:spPr>
        </p:pic>
        <p:sp>
          <p:nvSpPr>
            <p:cNvPr id="144" name="Google Shape;144;p25"/>
            <p:cNvSpPr txBox="1"/>
            <p:nvPr/>
          </p:nvSpPr>
          <p:spPr>
            <a:xfrm>
              <a:off x="435050" y="2352613"/>
              <a:ext cx="3679500" cy="8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t>Decision Trees</a:t>
              </a:r>
              <a:endParaRPr b="1" sz="2800"/>
            </a:p>
          </p:txBody>
        </p:sp>
      </p:grpSp>
      <p:grpSp>
        <p:nvGrpSpPr>
          <p:cNvPr id="145" name="Google Shape;145;p25"/>
          <p:cNvGrpSpPr/>
          <p:nvPr/>
        </p:nvGrpSpPr>
        <p:grpSpPr>
          <a:xfrm>
            <a:off x="4572250" y="2467788"/>
            <a:ext cx="4029351" cy="2416487"/>
            <a:chOff x="4572250" y="2467788"/>
            <a:chExt cx="4029351" cy="2416487"/>
          </a:xfrm>
        </p:grpSpPr>
        <p:pic>
          <p:nvPicPr>
            <p:cNvPr id="146" name="Google Shape;146;p25"/>
            <p:cNvPicPr preferRelativeResize="0"/>
            <p:nvPr/>
          </p:nvPicPr>
          <p:blipFill>
            <a:blip r:embed="rId6">
              <a:alphaModFix/>
            </a:blip>
            <a:stretch>
              <a:fillRect/>
            </a:stretch>
          </p:blipFill>
          <p:spPr>
            <a:xfrm>
              <a:off x="5034701" y="3314837"/>
              <a:ext cx="3566900" cy="1569437"/>
            </a:xfrm>
            <a:prstGeom prst="rect">
              <a:avLst/>
            </a:prstGeom>
            <a:noFill/>
            <a:ln>
              <a:noFill/>
            </a:ln>
          </p:spPr>
        </p:pic>
        <p:sp>
          <p:nvSpPr>
            <p:cNvPr id="147" name="Google Shape;147;p25"/>
            <p:cNvSpPr txBox="1"/>
            <p:nvPr/>
          </p:nvSpPr>
          <p:spPr>
            <a:xfrm>
              <a:off x="4572250" y="2467788"/>
              <a:ext cx="3679500" cy="8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800"/>
                <a:t>Random Forest</a:t>
              </a:r>
              <a:endParaRPr b="1" sz="2800"/>
            </a:p>
          </p:txBody>
        </p:sp>
      </p:grpSp>
      <p:sp>
        <p:nvSpPr>
          <p:cNvPr id="148" name="Google Shape;148;p25"/>
          <p:cNvSpPr/>
          <p:nvPr/>
        </p:nvSpPr>
        <p:spPr>
          <a:xfrm>
            <a:off x="4236000" y="173625"/>
            <a:ext cx="57600" cy="476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p:nvPr/>
        </p:nvSpPr>
        <p:spPr>
          <a:xfrm rot="-5400000">
            <a:off x="4475100" y="-1722075"/>
            <a:ext cx="56400" cy="855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1721800" y="120550"/>
            <a:ext cx="6114651" cy="469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1959575" y="178275"/>
            <a:ext cx="4568325" cy="4786950"/>
          </a:xfrm>
          <a:prstGeom prst="rect">
            <a:avLst/>
          </a:prstGeom>
          <a:noFill/>
          <a:ln>
            <a:noFill/>
          </a:ln>
        </p:spPr>
      </p:pic>
      <p:pic>
        <p:nvPicPr>
          <p:cNvPr id="160" name="Google Shape;160;p27"/>
          <p:cNvPicPr preferRelativeResize="0"/>
          <p:nvPr/>
        </p:nvPicPr>
        <p:blipFill>
          <a:blip r:embed="rId4">
            <a:alphaModFix/>
          </a:blip>
          <a:stretch>
            <a:fillRect/>
          </a:stretch>
        </p:blipFill>
        <p:spPr>
          <a:xfrm rot="7935215">
            <a:off x="4944700" y="3990900"/>
            <a:ext cx="1497976" cy="89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28"/>
          <p:cNvPicPr preferRelativeResize="0"/>
          <p:nvPr/>
        </p:nvPicPr>
        <p:blipFill>
          <a:blip r:embed="rId3">
            <a:alphaModFix/>
          </a:blip>
          <a:stretch>
            <a:fillRect/>
          </a:stretch>
        </p:blipFill>
        <p:spPr>
          <a:xfrm>
            <a:off x="2379663" y="379413"/>
            <a:ext cx="4384675" cy="4384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nvSpPr>
        <p:spPr>
          <a:xfrm>
            <a:off x="2792700" y="2143500"/>
            <a:ext cx="35586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800"/>
              <a:t>Thank You!</a:t>
            </a:r>
            <a:endParaRPr b="1"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2767200" y="1998452"/>
            <a:ext cx="3609600" cy="2853850"/>
          </a:xfrm>
          <a:prstGeom prst="rect">
            <a:avLst/>
          </a:prstGeom>
          <a:noFill/>
          <a:ln>
            <a:noFill/>
          </a:ln>
        </p:spPr>
      </p:pic>
      <p:sp>
        <p:nvSpPr>
          <p:cNvPr id="64" name="Google Shape;64;p14"/>
          <p:cNvSpPr txBox="1"/>
          <p:nvPr/>
        </p:nvSpPr>
        <p:spPr>
          <a:xfrm>
            <a:off x="480225" y="216850"/>
            <a:ext cx="79095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This database was created to identify a voice as male or female, based upon acoustic properties of the voice and speech. The dataset consists of 3,168 recorded voice samples, collected from male and female speakers. The voice samples are pre-processed by acoustic analysis in R using the seewave and tuneR packages, with an analyzed frequency range of 0hz-280hz (human vocal range).</a:t>
            </a:r>
            <a:endParaRPr sz="1800"/>
          </a:p>
          <a:p>
            <a:pPr indent="0" lvl="0" marL="0" rtl="0" algn="l">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2823025" y="1175300"/>
            <a:ext cx="3497940" cy="2929525"/>
          </a:xfrm>
          <a:prstGeom prst="rect">
            <a:avLst/>
          </a:prstGeom>
          <a:noFill/>
          <a:ln>
            <a:noFill/>
          </a:ln>
        </p:spPr>
      </p:pic>
      <p:sp>
        <p:nvSpPr>
          <p:cNvPr id="70" name="Google Shape;70;p15"/>
          <p:cNvSpPr txBox="1"/>
          <p:nvPr/>
        </p:nvSpPr>
        <p:spPr>
          <a:xfrm>
            <a:off x="1080725" y="312800"/>
            <a:ext cx="7650300" cy="4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1"/>
                </a:solidFill>
              </a:rPr>
              <a:t>The goal is to build a model to predict gender by speech analysis.</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393725" y="1825775"/>
            <a:ext cx="8356550" cy="2926901"/>
          </a:xfrm>
          <a:prstGeom prst="rect">
            <a:avLst/>
          </a:prstGeom>
          <a:noFill/>
          <a:ln>
            <a:noFill/>
          </a:ln>
        </p:spPr>
      </p:pic>
      <p:sp>
        <p:nvSpPr>
          <p:cNvPr id="76" name="Google Shape;76;p16"/>
          <p:cNvSpPr txBox="1"/>
          <p:nvPr/>
        </p:nvSpPr>
        <p:spPr>
          <a:xfrm>
            <a:off x="707100" y="332100"/>
            <a:ext cx="7729800" cy="10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Speech recognition has various applications including human to machine interaction, sorting of telephone calls by gender categorization, video categorization with tagging and so on.</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83" name="Google Shape;83;p17"/>
          <p:cNvPicPr preferRelativeResize="0"/>
          <p:nvPr/>
        </p:nvPicPr>
        <p:blipFill>
          <a:blip r:embed="rId3">
            <a:alphaModFix/>
          </a:blip>
          <a:stretch>
            <a:fillRect/>
          </a:stretch>
        </p:blipFill>
        <p:spPr>
          <a:xfrm>
            <a:off x="2443163" y="204788"/>
            <a:ext cx="4257675" cy="473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highlight>
                  <a:srgbClr val="FFFFFF"/>
                </a:highlight>
              </a:rPr>
              <a:t>The voiced speech of a typical adult male will have a fundamental frequency from 85 to 180 Hz, and that of a typical adult female from 165 to 255 Hz.</a:t>
            </a:r>
            <a:endParaRPr sz="1800">
              <a:highlight>
                <a:srgbClr val="FFFFFF"/>
              </a:highlight>
            </a:endParaRPr>
          </a:p>
          <a:p>
            <a:pPr indent="0" lvl="0" marL="0" rtl="0" algn="l">
              <a:spcBef>
                <a:spcPts val="0"/>
              </a:spcBef>
              <a:spcAft>
                <a:spcPts val="0"/>
              </a:spcAft>
              <a:buNone/>
            </a:pPr>
            <a:r>
              <a:rPr lang="en-GB" sz="1800">
                <a:highlight>
                  <a:srgbClr val="FFFFFF"/>
                </a:highlight>
              </a:rPr>
              <a:t>Source: Wikipedia</a:t>
            </a:r>
            <a:endParaRPr sz="1800"/>
          </a:p>
        </p:txBody>
      </p:sp>
      <p:pic>
        <p:nvPicPr>
          <p:cNvPr id="89" name="Google Shape;89;p18"/>
          <p:cNvPicPr preferRelativeResize="0"/>
          <p:nvPr/>
        </p:nvPicPr>
        <p:blipFill>
          <a:blip r:embed="rId3">
            <a:alphaModFix/>
          </a:blip>
          <a:stretch>
            <a:fillRect/>
          </a:stretch>
        </p:blipFill>
        <p:spPr>
          <a:xfrm>
            <a:off x="1838163" y="1449950"/>
            <a:ext cx="5762625" cy="360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2559275" y="4368950"/>
            <a:ext cx="41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Number of rows removed = 710</a:t>
            </a:r>
            <a:endParaRPr sz="1800"/>
          </a:p>
        </p:txBody>
      </p:sp>
      <p:pic>
        <p:nvPicPr>
          <p:cNvPr id="95" name="Google Shape;95;p19"/>
          <p:cNvPicPr preferRelativeResize="0"/>
          <p:nvPr/>
        </p:nvPicPr>
        <p:blipFill>
          <a:blip r:embed="rId3">
            <a:alphaModFix/>
          </a:blip>
          <a:stretch>
            <a:fillRect/>
          </a:stretch>
        </p:blipFill>
        <p:spPr>
          <a:xfrm>
            <a:off x="605900" y="327636"/>
            <a:ext cx="7932200" cy="38889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33725" y="346525"/>
            <a:ext cx="4224650" cy="3067475"/>
          </a:xfrm>
          <a:prstGeom prst="rect">
            <a:avLst/>
          </a:prstGeom>
          <a:noFill/>
          <a:ln>
            <a:noFill/>
          </a:ln>
        </p:spPr>
      </p:pic>
      <p:pic>
        <p:nvPicPr>
          <p:cNvPr id="101" name="Google Shape;101;p20"/>
          <p:cNvPicPr preferRelativeResize="0"/>
          <p:nvPr/>
        </p:nvPicPr>
        <p:blipFill>
          <a:blip r:embed="rId4">
            <a:alphaModFix/>
          </a:blip>
          <a:stretch>
            <a:fillRect/>
          </a:stretch>
        </p:blipFill>
        <p:spPr>
          <a:xfrm>
            <a:off x="4703675" y="1628828"/>
            <a:ext cx="4339450" cy="31508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8" name="Google Shape;108;p21"/>
          <p:cNvPicPr preferRelativeResize="0"/>
          <p:nvPr/>
        </p:nvPicPr>
        <p:blipFill>
          <a:blip r:embed="rId3">
            <a:alphaModFix/>
          </a:blip>
          <a:stretch>
            <a:fillRect/>
          </a:stretch>
        </p:blipFill>
        <p:spPr>
          <a:xfrm>
            <a:off x="1151164" y="0"/>
            <a:ext cx="6841671"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